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30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9" r:id="rId15"/>
    <p:sldId id="294" r:id="rId16"/>
    <p:sldId id="282" r:id="rId17"/>
    <p:sldId id="283" r:id="rId18"/>
    <p:sldId id="295" r:id="rId19"/>
    <p:sldId id="284" r:id="rId20"/>
    <p:sldId id="289" r:id="rId21"/>
    <p:sldId id="296" r:id="rId22"/>
    <p:sldId id="285" r:id="rId23"/>
    <p:sldId id="286" r:id="rId24"/>
    <p:sldId id="297" r:id="rId25"/>
    <p:sldId id="290" r:id="rId26"/>
    <p:sldId id="298" r:id="rId27"/>
    <p:sldId id="288" r:id="rId28"/>
    <p:sldId id="275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amsungOne 450C" panose="020B0506030303020204" charset="0"/>
      <p:regular r:id="rId35"/>
    </p:embeddedFont>
    <p:embeddedFont>
      <p:font typeface="SamsungOne 800C" panose="020B0906030303020204" charset="0"/>
      <p:bold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1A089-B8E1-4703-B469-24303098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98" y="1892995"/>
            <a:ext cx="7689736" cy="3829834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40003916-F4EF-40F8-9BC7-B1C205869BD6}"/>
              </a:ext>
            </a:extLst>
          </p:cNvPr>
          <p:cNvSpPr txBox="1">
            <a:spLocks/>
          </p:cNvSpPr>
          <p:nvPr/>
        </p:nvSpPr>
        <p:spPr>
          <a:xfrm>
            <a:off x="9821334" y="2925375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4EBCA8B0-70B9-4C59-A022-8461CA0DFFEF}"/>
              </a:ext>
            </a:extLst>
          </p:cNvPr>
          <p:cNvSpPr txBox="1">
            <a:spLocks/>
          </p:cNvSpPr>
          <p:nvPr/>
        </p:nvSpPr>
        <p:spPr>
          <a:xfrm>
            <a:off x="95820" y="4439857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304B177-B5DE-402F-9B8A-CC1492DAFE5C}"/>
              </a:ext>
            </a:extLst>
          </p:cNvPr>
          <p:cNvCxnSpPr>
            <a:cxnSpLocks/>
          </p:cNvCxnSpPr>
          <p:nvPr/>
        </p:nvCxnSpPr>
        <p:spPr>
          <a:xfrm>
            <a:off x="1823738" y="4753864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131BECB-ADF3-4566-BF49-274909708E23}"/>
              </a:ext>
            </a:extLst>
          </p:cNvPr>
          <p:cNvCxnSpPr>
            <a:cxnSpLocks/>
          </p:cNvCxnSpPr>
          <p:nvPr/>
        </p:nvCxnSpPr>
        <p:spPr>
          <a:xfrm flipH="1">
            <a:off x="8737599" y="3429000"/>
            <a:ext cx="11514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1502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614216" y="879638"/>
            <a:ext cx="520618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dirty="0"/>
              <a:t>Создается </a:t>
            </a:r>
            <a:r>
              <a:rPr lang="ru-RU" sz="2400" b="1" dirty="0"/>
              <a:t>объект </a:t>
            </a:r>
            <a:r>
              <a:rPr lang="en-US" sz="24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400" b="1" dirty="0" err="1"/>
              <a:t>SwipeGestureListener</a:t>
            </a:r>
            <a:endParaRPr lang="ru-RU" sz="24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400" b="1" dirty="0"/>
              <a:t>Метод </a:t>
            </a:r>
            <a:r>
              <a:rPr lang="en-US" sz="2400" b="1" dirty="0" err="1"/>
              <a:t>onTouchEvent</a:t>
            </a:r>
            <a:r>
              <a:rPr lang="en-US" sz="2400" b="1" dirty="0"/>
              <a:t>()</a:t>
            </a:r>
            <a:r>
              <a:rPr lang="ru-RU" sz="24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400" b="1" dirty="0"/>
              <a:t>‘</a:t>
            </a:r>
            <a:r>
              <a:rPr lang="en-US" sz="2400" b="1" dirty="0" err="1"/>
              <a:t>gestureDetector</a:t>
            </a:r>
            <a:r>
              <a:rPr lang="en-US" sz="2400" b="1" dirty="0"/>
              <a:t>’</a:t>
            </a:r>
            <a:r>
              <a:rPr lang="ru-RU" sz="2400" b="1" dirty="0"/>
              <a:t>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400" b="1" dirty="0" err="1"/>
              <a:t>RecyclerView.Adapter</a:t>
            </a:r>
            <a:r>
              <a:rPr lang="en-US" sz="2400" b="1" dirty="0"/>
              <a:t> adapter</a:t>
            </a:r>
            <a:r>
              <a:rPr lang="ru-RU" sz="24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400" b="1" dirty="0" err="1"/>
              <a:t>RecyclerView</a:t>
            </a:r>
            <a:endParaRPr lang="ru-RU" sz="24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400" b="1" dirty="0" err="1"/>
              <a:t>RecyclerView.LayoutManager</a:t>
            </a:r>
            <a:r>
              <a:rPr lang="en-US" sz="2400" b="1" dirty="0"/>
              <a:t> </a:t>
            </a:r>
            <a:r>
              <a:rPr lang="en-US" sz="2400" b="1" dirty="0" err="1"/>
              <a:t>layoutManager</a:t>
            </a:r>
            <a:r>
              <a:rPr lang="ru-RU" sz="24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6E50E0-2AA5-4194-9B1A-6ED53D28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32" y="803358"/>
            <a:ext cx="2635293" cy="5546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B86E8-CCE1-4639-801E-36B45FAA7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75" y="820442"/>
            <a:ext cx="2632664" cy="5535907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265108" y="3131944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74933" y="561243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556707" y="3084916"/>
            <a:ext cx="2486623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Статус бар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782469" y="1145409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260445" y="3540783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098520" y="6129682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771711" y="6129682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</p:cNvCxnSpPr>
          <p:nvPr/>
        </p:nvCxnSpPr>
        <p:spPr>
          <a:xfrm flipH="1">
            <a:off x="8511853" y="3624867"/>
            <a:ext cx="10808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887F29-4220-419C-9DBB-9204F82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3" y="3594675"/>
            <a:ext cx="6051041" cy="2761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70CAD-01D1-4921-9153-C534AAD0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780567"/>
            <a:ext cx="6070600" cy="271782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8324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480892" y="4475777"/>
            <a:ext cx="2117308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Статус бар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2202180" y="4993005"/>
            <a:ext cx="27108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423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</p:cNvCxnSpPr>
          <p:nvPr/>
        </p:nvCxnSpPr>
        <p:spPr>
          <a:xfrm flipH="1">
            <a:off x="8567841" y="1137764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457489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308005" y="30994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</p:cNvCxnSpPr>
          <p:nvPr/>
        </p:nvCxnSpPr>
        <p:spPr>
          <a:xfrm flipH="1">
            <a:off x="837653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400" b="1" dirty="0"/>
              <a:t>Метод </a:t>
            </a:r>
            <a:r>
              <a:rPr lang="en-US" sz="2400" b="1" dirty="0" err="1"/>
              <a:t>getPlanetDataArray</a:t>
            </a:r>
            <a:r>
              <a:rPr lang="en-US" sz="2400" b="1" dirty="0"/>
              <a:t>()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</a:t>
            </a:r>
            <a:r>
              <a:rPr lang="ru-RU" sz="2400" b="1" dirty="0"/>
              <a:t>«</a:t>
            </a:r>
            <a:r>
              <a:rPr lang="en-US" sz="2400" b="1" dirty="0" err="1"/>
              <a:t>PlanetDataArray</a:t>
            </a:r>
            <a:r>
              <a:rPr lang="ru-RU" sz="2400" b="1" dirty="0"/>
              <a:t>», </a:t>
            </a:r>
            <a:r>
              <a:rPr lang="ru-RU" sz="2200" dirty="0"/>
              <a:t>название которой передается в переменной </a:t>
            </a:r>
            <a:r>
              <a:rPr lang="ru-RU" sz="2400" b="1" dirty="0"/>
              <a:t>«</a:t>
            </a:r>
            <a:r>
              <a:rPr lang="en-US" sz="2400" b="1" dirty="0" err="1"/>
              <a:t>namePlanet</a:t>
            </a:r>
            <a:r>
              <a:rPr lang="ru-RU" sz="2400" b="1" dirty="0"/>
              <a:t>»</a:t>
            </a:r>
            <a:endParaRPr lang="en-US" sz="24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400" b="1" dirty="0"/>
              <a:t>Метод </a:t>
            </a:r>
            <a:r>
              <a:rPr lang="en-US" sz="2400" b="1" dirty="0" err="1"/>
              <a:t>openModelButton</a:t>
            </a:r>
            <a:r>
              <a:rPr lang="en-US" sz="2400" b="1" dirty="0"/>
              <a:t>() 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400" b="1" dirty="0"/>
              <a:t>Фреймворк </a:t>
            </a:r>
            <a:r>
              <a:rPr lang="en-US" sz="24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</a:t>
            </a:r>
            <a:r>
              <a:rPr lang="ru-RU" sz="2400" b="1" dirty="0"/>
              <a:t>«</a:t>
            </a:r>
            <a:r>
              <a:rPr lang="en-US" sz="2400" b="1" dirty="0" err="1"/>
              <a:t>ProgressDialog</a:t>
            </a:r>
            <a:r>
              <a:rPr lang="ru-RU" sz="2400" b="1" dirty="0"/>
              <a:t>»</a:t>
            </a:r>
            <a:r>
              <a:rPr lang="en-US" sz="2400" b="1" dirty="0"/>
              <a:t> </a:t>
            </a:r>
            <a:r>
              <a:rPr lang="ru-RU" sz="2200" dirty="0"/>
              <a:t>с сообщением "Загрузка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400" b="1" dirty="0"/>
              <a:t>Метод </a:t>
            </a:r>
            <a:r>
              <a:rPr lang="en-US" sz="2400" b="1" dirty="0" err="1"/>
              <a:t>exitMainMenuActivity</a:t>
            </a:r>
            <a:r>
              <a:rPr lang="en-US" sz="2400" b="1" dirty="0"/>
              <a:t>()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</a:t>
            </a:r>
            <a:r>
              <a:rPr lang="ru-RU" sz="2400" b="1" dirty="0"/>
              <a:t>«</a:t>
            </a:r>
            <a:r>
              <a:rPr lang="en-US" sz="2400" b="1" dirty="0" err="1"/>
              <a:t>openModelButton</a:t>
            </a:r>
            <a:r>
              <a:rPr lang="en-US" sz="2400" b="1" dirty="0"/>
              <a:t>()</a:t>
            </a:r>
            <a:r>
              <a:rPr lang="ru-RU" sz="2400" b="1" dirty="0"/>
              <a:t>»</a:t>
            </a:r>
            <a:endParaRPr lang="ru-RU" sz="2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b="1" dirty="0"/>
              <a:t>android</a:t>
            </a:r>
            <a:r>
              <a:rPr lang="en-US" sz="3200" dirty="0"/>
              <a:t>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b="1" dirty="0" err="1"/>
              <a:t>LibGDX</a:t>
            </a:r>
            <a:endParaRPr lang="ru-RU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b="1" dirty="0"/>
              <a:t>3D </a:t>
            </a:r>
            <a:r>
              <a:rPr lang="ru-RU" sz="3200" b="1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sz="2000" b="1" dirty="0" err="1"/>
              <a:t>build.gradle</a:t>
            </a:r>
            <a:r>
              <a:rPr lang="en-US" sz="2000" b="1" dirty="0"/>
              <a:t> 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sz="2000" b="1" dirty="0"/>
              <a:t>3</a:t>
            </a:r>
            <a:r>
              <a:rPr lang="en-US" sz="2000" b="1" dirty="0"/>
              <a:t>D </a:t>
            </a:r>
            <a:r>
              <a:rPr lang="ru-RU" sz="2000" b="1" dirty="0"/>
              <a:t>модели </a:t>
            </a:r>
            <a:r>
              <a:rPr lang="ru-RU" dirty="0"/>
              <a:t>с помощью </a:t>
            </a:r>
            <a:r>
              <a:rPr lang="ru-RU" sz="2000" b="1" dirty="0"/>
              <a:t>фреймворка</a:t>
            </a:r>
            <a:r>
              <a:rPr lang="ru-RU" dirty="0"/>
              <a:t> и </a:t>
            </a:r>
            <a:r>
              <a:rPr lang="ru-RU" sz="2000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sz="2000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ru-RU" sz="2000" b="1" dirty="0"/>
              <a:t>методе </a:t>
            </a:r>
            <a:r>
              <a:rPr lang="en-US" sz="2000" b="1" dirty="0"/>
              <a:t>create() </a:t>
            </a:r>
            <a:r>
              <a:rPr lang="ru-RU" dirty="0"/>
              <a:t>происходит инициализация и создание всех объектов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ru-RU" sz="2000" b="1" dirty="0"/>
              <a:t>методе </a:t>
            </a:r>
            <a:r>
              <a:rPr lang="en-US" sz="2000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ru-RU" sz="2000" b="1" dirty="0"/>
              <a:t>методе </a:t>
            </a:r>
            <a:r>
              <a:rPr lang="en-US" sz="2000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Работа фреймворка </a:t>
            </a:r>
            <a:r>
              <a:rPr lang="en-US" sz="2000" b="1" dirty="0"/>
              <a:t>core</a:t>
            </a:r>
            <a:endParaRPr lang="ru-RU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3886200" y="5011252"/>
            <a:ext cx="333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Методы</a:t>
            </a:r>
            <a:r>
              <a:rPr lang="en-US" sz="2000" b="1" dirty="0"/>
              <a:t> </a:t>
            </a:r>
            <a:r>
              <a:rPr lang="en-US" sz="2000" b="1" dirty="0" err="1"/>
              <a:t>ApplicationAdapter</a:t>
            </a:r>
            <a:r>
              <a:rPr lang="ru-RU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56158" y="750224"/>
            <a:ext cx="6973359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/>
              <a:t>Camera</a:t>
            </a:r>
            <a:r>
              <a:rPr lang="ru-RU" sz="1900" b="1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 err="1"/>
              <a:t>cameraController</a:t>
            </a:r>
            <a:r>
              <a:rPr lang="ru-RU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 err="1"/>
              <a:t>modelBatch</a:t>
            </a:r>
            <a:r>
              <a:rPr lang="ru-RU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 err="1"/>
              <a:t>planetInstance</a:t>
            </a:r>
            <a:r>
              <a:rPr lang="ru-RU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 err="1"/>
              <a:t>planetModel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/>
              <a:t>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/>
              <a:t>create()</a:t>
            </a:r>
            <a:r>
              <a:rPr lang="ru-RU" sz="2200" b="1" dirty="0"/>
              <a:t> -</a:t>
            </a:r>
            <a:r>
              <a:rPr lang="ru-RU" sz="1900" b="1" dirty="0"/>
              <a:t>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/>
              <a:t>render() </a:t>
            </a:r>
            <a:r>
              <a:rPr lang="ru-RU" sz="22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/>
              <a:t>dispose() </a:t>
            </a:r>
            <a:r>
              <a:rPr lang="ru-RU" sz="2200" b="1" dirty="0"/>
              <a:t>-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50806-1E3C-42AF-8DFA-5B2EB02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00" y="845093"/>
            <a:ext cx="2620462" cy="55102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12620-C7A3-4F2B-B1BA-AE69E59A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15" y="867192"/>
            <a:ext cx="2619679" cy="5503751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63880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5022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45884" y="6142069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8169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898731"/>
            <a:ext cx="1003300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Данное приложение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диаграммы классов и активностей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Создать репозиторий на </a:t>
            </a:r>
            <a:r>
              <a:rPr lang="en-US" sz="2400" dirty="0"/>
              <a:t>GitHub </a:t>
            </a:r>
            <a:r>
              <a:rPr lang="ru-RU" sz="2400" dirty="0"/>
              <a:t>с подробным описанием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Разместить приложение в одном из магазинов приложений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Популяризовать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61D319-47B4-414B-BA90-0459A12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87" y="3567035"/>
            <a:ext cx="6213609" cy="28301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EE4B73-3547-45FF-A5B2-566788E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708443"/>
            <a:ext cx="6209706" cy="2830124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74725" y="2677322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</p:cNvCxnSpPr>
          <p:nvPr/>
        </p:nvCxnSpPr>
        <p:spPr>
          <a:xfrm flipH="1">
            <a:off x="8729134" y="5971878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</p:cNvCxnSpPr>
          <p:nvPr/>
        </p:nvCxnSpPr>
        <p:spPr>
          <a:xfrm flipH="1" flipV="1">
            <a:off x="8729134" y="237056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366876" y="5312141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045556" y="819794"/>
            <a:ext cx="666066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300" b="1" dirty="0"/>
              <a:t>Метод</a:t>
            </a:r>
            <a:r>
              <a:rPr lang="en-US" sz="2300" b="1" dirty="0"/>
              <a:t> </a:t>
            </a:r>
            <a:r>
              <a:rPr lang="en-US" sz="2300" b="1" dirty="0" err="1"/>
              <a:t>textDisplayView</a:t>
            </a:r>
            <a:r>
              <a:rPr lang="ru-RU" sz="2300" b="1" dirty="0"/>
              <a:t>(</a:t>
            </a:r>
            <a:r>
              <a:rPr lang="en-US" sz="2300" b="1" dirty="0"/>
              <a:t>) </a:t>
            </a:r>
            <a:r>
              <a:rPr lang="ru-RU" sz="2100" dirty="0"/>
              <a:t>предназначен для установки свойств текстового представления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300" b="1" dirty="0"/>
              <a:t>Метод </a:t>
            </a:r>
            <a:r>
              <a:rPr lang="en-US" sz="2300" b="1" dirty="0" err="1"/>
              <a:t>imageDisplayView</a:t>
            </a:r>
            <a:r>
              <a:rPr lang="en-US" sz="2300" b="1" dirty="0"/>
              <a:t>(</a:t>
            </a:r>
            <a:r>
              <a:rPr lang="ru-RU" sz="2300" b="1" dirty="0"/>
              <a:t>) </a:t>
            </a:r>
            <a:r>
              <a:rPr lang="ru-RU" sz="2100" b="1" dirty="0"/>
              <a:t>предназначен для установки изображения в  </a:t>
            </a:r>
            <a:r>
              <a:rPr lang="ru-RU" sz="2300" b="1" dirty="0"/>
              <a:t>«</a:t>
            </a:r>
            <a:r>
              <a:rPr lang="en-US" sz="2300" b="1" dirty="0" err="1"/>
              <a:t>ImageView</a:t>
            </a:r>
            <a:r>
              <a:rPr lang="ru-RU" sz="2300" b="1" dirty="0"/>
              <a:t>» </a:t>
            </a:r>
            <a:r>
              <a:rPr lang="ru-RU" sz="2100" b="1" dirty="0"/>
              <a:t>и вызова метода </a:t>
            </a:r>
            <a:r>
              <a:rPr lang="ru-RU" sz="2300" b="1" dirty="0"/>
              <a:t>«</a:t>
            </a:r>
            <a:r>
              <a:rPr lang="en-US" sz="2300" b="1" dirty="0" err="1"/>
              <a:t>fullScreenImage</a:t>
            </a:r>
            <a:r>
              <a:rPr lang="ru-RU" sz="2300" b="1" dirty="0"/>
              <a:t>» </a:t>
            </a:r>
            <a:r>
              <a:rPr lang="ru-RU" sz="2100" b="1" dirty="0"/>
              <a:t>для обработки нажатия на изображение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300" b="1" dirty="0"/>
              <a:t>Метод </a:t>
            </a:r>
            <a:r>
              <a:rPr lang="en-US" sz="2300" b="1" dirty="0" err="1"/>
              <a:t>fullScreenImage</a:t>
            </a:r>
            <a:r>
              <a:rPr lang="ru-RU" sz="2300" b="1" dirty="0"/>
              <a:t>(</a:t>
            </a:r>
            <a:r>
              <a:rPr lang="en-US" sz="2300" b="1" dirty="0"/>
              <a:t>) </a:t>
            </a:r>
            <a:r>
              <a:rPr lang="ru-RU" sz="2100" dirty="0"/>
              <a:t>предназначен для установки обработчика</a:t>
            </a:r>
            <a:r>
              <a:rPr lang="en-US" sz="2100" dirty="0"/>
              <a:t> </a:t>
            </a:r>
            <a:r>
              <a:rPr lang="ru-RU" sz="2300" b="1" dirty="0"/>
              <a:t>«</a:t>
            </a:r>
            <a:r>
              <a:rPr lang="en-US" sz="2300" b="1" dirty="0" err="1"/>
              <a:t>OnClickListener</a:t>
            </a:r>
            <a:r>
              <a:rPr lang="ru-RU" sz="2300" b="1" dirty="0"/>
              <a:t>» </a:t>
            </a:r>
            <a:r>
              <a:rPr lang="ru-RU" sz="2100" dirty="0"/>
              <a:t>на</a:t>
            </a:r>
            <a:r>
              <a:rPr lang="ru-RU" sz="2300" b="1" dirty="0"/>
              <a:t> «</a:t>
            </a:r>
            <a:r>
              <a:rPr lang="en-US" sz="2300" b="1" dirty="0" err="1"/>
              <a:t>ImageView</a:t>
            </a:r>
            <a:r>
              <a:rPr lang="ru-RU" sz="2300" b="1" dirty="0"/>
              <a:t>» </a:t>
            </a:r>
            <a:r>
              <a:rPr lang="ru-RU" sz="2100" dirty="0"/>
              <a:t>что позволяет открывать изображение в полноэкранном режиме при нажатии на него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100" dirty="0"/>
              <a:t>Создается объект </a:t>
            </a:r>
            <a:r>
              <a:rPr lang="ru-RU" sz="2300" b="1" dirty="0"/>
              <a:t>«</a:t>
            </a:r>
            <a:r>
              <a:rPr lang="en-US" sz="2300" b="1" dirty="0" err="1"/>
              <a:t>gestureDetector</a:t>
            </a:r>
            <a:r>
              <a:rPr lang="ru-RU" sz="2300" b="1" dirty="0"/>
              <a:t>»</a:t>
            </a:r>
            <a:r>
              <a:rPr lang="en-US" sz="2300" b="1" dirty="0"/>
              <a:t> </a:t>
            </a:r>
            <a:r>
              <a:rPr lang="ru-RU" sz="2100" dirty="0"/>
              <a:t>с использованием текущего контекста и слушателя жестов </a:t>
            </a:r>
            <a:r>
              <a:rPr lang="ru-RU" sz="2300" b="1" dirty="0"/>
              <a:t>«</a:t>
            </a:r>
            <a:r>
              <a:rPr lang="en-US" sz="2300" b="1" dirty="0" err="1"/>
              <a:t>SwipeGestureListener</a:t>
            </a:r>
            <a:r>
              <a:rPr lang="ru-RU" sz="2300" b="1" dirty="0"/>
              <a:t>»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300" b="1" dirty="0"/>
              <a:t>Метод </a:t>
            </a:r>
            <a:r>
              <a:rPr lang="en-US" sz="2300" b="1" dirty="0" err="1"/>
              <a:t>onTouchEvent</a:t>
            </a:r>
            <a:r>
              <a:rPr lang="en-US" sz="2300" b="1" dirty="0"/>
              <a:t>()</a:t>
            </a:r>
            <a:r>
              <a:rPr lang="ru-RU" sz="2300" b="1" dirty="0"/>
              <a:t> </a:t>
            </a:r>
            <a:r>
              <a:rPr lang="ru-RU" sz="2100" dirty="0"/>
              <a:t>переопределяет стандартное поведение жестов пользователя и передает объекту </a:t>
            </a:r>
            <a:r>
              <a:rPr lang="ru-RU" sz="2300" b="1" dirty="0"/>
              <a:t>«</a:t>
            </a:r>
            <a:r>
              <a:rPr lang="en-US" sz="2300" b="1" dirty="0" err="1"/>
              <a:t>gestureDetector</a:t>
            </a:r>
            <a:r>
              <a:rPr lang="ru-RU" sz="2300" b="1" dirty="0"/>
              <a:t>»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04EA9F-9C09-494D-8C1F-94F9A5F5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747362"/>
            <a:ext cx="4672647" cy="5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3" y="2038112"/>
            <a:ext cx="5965377" cy="439724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3" y="647704"/>
            <a:ext cx="3848637" cy="1305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C0A4D-D472-48A8-85E7-3D13EB5A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9" y="647704"/>
            <a:ext cx="6000101" cy="57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8BB2F-472D-4569-9018-2FCF815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04" y="819795"/>
            <a:ext cx="2919991" cy="55993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12814-E7C3-4A17-A066-EE9B83C7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16" y="819795"/>
            <a:ext cx="7747410" cy="55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3591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8" y="944897"/>
            <a:ext cx="103886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/>
              <a:t>Реализованные задачи</a:t>
            </a:r>
            <a:r>
              <a:rPr lang="en-US" sz="2600" b="1" dirty="0"/>
              <a:t>: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Разработаны макет и дизайн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Составлена </a:t>
            </a:r>
            <a:r>
              <a:rPr lang="en-US" sz="2600" dirty="0"/>
              <a:t>UML</a:t>
            </a:r>
            <a:r>
              <a:rPr lang="ru-RU" sz="2600" dirty="0"/>
              <a:t>-диаграммы классов и активностей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Реализован основной функционал мобильного приложения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Реализовано отображение </a:t>
            </a:r>
            <a:r>
              <a:rPr lang="en-US" sz="2600" dirty="0"/>
              <a:t>3D </a:t>
            </a:r>
            <a:r>
              <a:rPr lang="ru-RU" sz="2600" dirty="0"/>
              <a:t>моделей с помощью фреймворка </a:t>
            </a:r>
            <a:r>
              <a:rPr lang="en-US" sz="2600" dirty="0" err="1"/>
              <a:t>LibGDX</a:t>
            </a:r>
            <a:endParaRPr lang="ru-RU" sz="2600" dirty="0"/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Создан репозиторий на </a:t>
            </a:r>
            <a:r>
              <a:rPr lang="en-US" sz="2600" dirty="0"/>
              <a:t>GitHub </a:t>
            </a:r>
            <a:r>
              <a:rPr lang="ru-RU" sz="2600" dirty="0"/>
              <a:t>с подробным описанием проекта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Приложение размещено в магазине приложений </a:t>
            </a:r>
            <a:r>
              <a:rPr lang="en-US" sz="2600" dirty="0" err="1"/>
              <a:t>RuStore</a:t>
            </a:r>
            <a:endParaRPr lang="ru-RU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600" dirty="0"/>
          </a:p>
          <a:p>
            <a:pPr algn="just"/>
            <a:r>
              <a:rPr lang="ru-RU" sz="2600" b="1" dirty="0"/>
              <a:t>Задачи на будущее</a:t>
            </a:r>
            <a:r>
              <a:rPr lang="en-US" sz="2600" b="1" dirty="0"/>
              <a:t>:</a:t>
            </a:r>
            <a:endParaRPr lang="ru-RU" sz="2600" b="1" dirty="0"/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ru-RU" sz="2600" dirty="0"/>
              <a:t>Реализовать тесты материалу по пройденному материалу по курсу астрономии старших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800" dirty="0"/>
              <a:t>Популяризовать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29.05.2024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5CFB37-E9A0-4E42-A2B1-BD119CA6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" y="819794"/>
            <a:ext cx="11088628" cy="56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ru-RU" sz="4400" dirty="0"/>
              <a:t>Переход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0C55-8DF2-458D-91CD-8C67813B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0" y="819795"/>
            <a:ext cx="11898460" cy="59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9728200" y="3200282"/>
            <a:ext cx="2463800" cy="1566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Диалоговое окно с подтверждаем 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3" y="3824235"/>
            <a:ext cx="410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2656047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Диалоговое окно с подтверждаем 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01060" y="834078"/>
            <a:ext cx="70199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</a:t>
            </a:r>
            <a:r>
              <a:rPr lang="en-US" sz="2200" b="1" dirty="0"/>
              <a:t> </a:t>
            </a:r>
            <a:r>
              <a:rPr lang="en-US" sz="2200" b="1" dirty="0" err="1"/>
              <a:t>textDisplayView</a:t>
            </a:r>
            <a:r>
              <a:rPr lang="en-US" sz="2200" b="1" dirty="0"/>
              <a:t>()</a:t>
            </a:r>
            <a:r>
              <a:rPr lang="ru-RU" sz="2200" b="1" dirty="0"/>
              <a:t> </a:t>
            </a:r>
            <a:r>
              <a:rPr lang="ru-RU" sz="2000" dirty="0"/>
              <a:t>предназначен для установки свойств текстового представления</a:t>
            </a:r>
            <a:endParaRPr lang="en-US" sz="20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200" b="1" dirty="0" err="1"/>
              <a:t>buttonDisplayView</a:t>
            </a:r>
            <a:r>
              <a:rPr lang="en-US" sz="2200" b="1" dirty="0"/>
              <a:t>(</a:t>
            </a:r>
            <a:r>
              <a:rPr lang="ru-RU" sz="2200" b="1" dirty="0"/>
              <a:t>) </a:t>
            </a:r>
            <a:r>
              <a:rPr lang="ru-RU" sz="2000" dirty="0"/>
              <a:t>предназначен для установки свойств кнопки</a:t>
            </a:r>
            <a:endParaRPr lang="en-US" sz="200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</a:t>
            </a:r>
            <a:r>
              <a:rPr lang="ru-RU" sz="2200" b="1" dirty="0"/>
              <a:t> </a:t>
            </a:r>
            <a:r>
              <a:rPr lang="ru-RU" sz="2000" dirty="0"/>
              <a:t>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onBackPressed</a:t>
            </a:r>
            <a:r>
              <a:rPr lang="en-US" sz="2200" b="1" dirty="0"/>
              <a:t>()</a:t>
            </a:r>
            <a:r>
              <a:rPr lang="ru-RU" sz="2200" b="1" dirty="0"/>
              <a:t> </a:t>
            </a:r>
            <a:r>
              <a:rPr lang="ru-RU" sz="2000" dirty="0"/>
              <a:t>переопределяет поведение кнопки </a:t>
            </a:r>
            <a:r>
              <a:rPr lang="en-US" sz="2200" b="1" dirty="0"/>
              <a:t>“</a:t>
            </a:r>
            <a:r>
              <a:rPr lang="ru-RU" sz="2200" b="1" dirty="0"/>
              <a:t>Назад</a:t>
            </a:r>
            <a:r>
              <a:rPr lang="en-US" sz="2200" b="1" dirty="0"/>
              <a:t>”</a:t>
            </a:r>
            <a:r>
              <a:rPr lang="ru-RU" sz="2200" b="1" dirty="0"/>
              <a:t> </a:t>
            </a:r>
            <a:r>
              <a:rPr lang="ru-RU" sz="2000" dirty="0"/>
              <a:t>на устройстве пользователя и вызывает 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</a:t>
            </a:r>
            <a:endParaRPr lang="ru-RU" sz="22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000" dirty="0"/>
              <a:t>Создается </a:t>
            </a:r>
            <a:r>
              <a:rPr lang="ru-RU" sz="2200" b="1" dirty="0"/>
              <a:t>объект </a:t>
            </a:r>
            <a:r>
              <a:rPr lang="en-US" sz="2200" b="1" dirty="0" err="1"/>
              <a:t>gestureDetector</a:t>
            </a:r>
            <a:r>
              <a:rPr lang="en-US" sz="2200" b="1" dirty="0"/>
              <a:t> </a:t>
            </a:r>
            <a:r>
              <a:rPr lang="ru-RU" sz="20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()</a:t>
            </a:r>
            <a:r>
              <a:rPr lang="ru-RU" sz="2200" b="1" dirty="0"/>
              <a:t> </a:t>
            </a:r>
            <a:r>
              <a:rPr lang="ru-RU" sz="2000" dirty="0"/>
              <a:t>переопределяет стандартное поведение жестов пользователя и передает объекту </a:t>
            </a:r>
            <a:r>
              <a:rPr lang="ru-RU" sz="2200" b="1" dirty="0"/>
              <a:t>«</a:t>
            </a:r>
            <a:r>
              <a:rPr lang="en-US" sz="2200" b="1" dirty="0" err="1"/>
              <a:t>gestureDetector</a:t>
            </a:r>
            <a:r>
              <a:rPr lang="ru-RU" sz="2200" b="1" dirty="0"/>
              <a:t>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E0FBA8-8992-4012-8E6A-845FA957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4"/>
            <a:ext cx="3962563" cy="57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054DE-C1A1-4883-8DFE-0537ED3A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69" y="1106214"/>
            <a:ext cx="5425295" cy="29711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4DE08-E1D1-499B-A3FA-4E68556D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38" y="1106214"/>
            <a:ext cx="3017274" cy="5313756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265727" y="3030975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403991" y="5013762"/>
            <a:ext cx="204485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693944" y="4972791"/>
            <a:ext cx="1358789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Выход в главное меню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5065469" y="5405561"/>
            <a:ext cx="635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</p:cNvCxnSpPr>
          <p:nvPr/>
        </p:nvCxnSpPr>
        <p:spPr>
          <a:xfrm>
            <a:off x="2349619" y="5405561"/>
            <a:ext cx="703891" cy="12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</p:cNvCxnSpPr>
          <p:nvPr/>
        </p:nvCxnSpPr>
        <p:spPr>
          <a:xfrm>
            <a:off x="1794209" y="3429000"/>
            <a:ext cx="1110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F55448DF-30A7-4D52-AB7C-C940A1F04B6A}"/>
              </a:ext>
            </a:extLst>
          </p:cNvPr>
          <p:cNvCxnSpPr>
            <a:cxnSpLocks/>
          </p:cNvCxnSpPr>
          <p:nvPr/>
        </p:nvCxnSpPr>
        <p:spPr>
          <a:xfrm flipV="1">
            <a:off x="8170335" y="3828020"/>
            <a:ext cx="0" cy="1144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C22FD298-55B0-4BC9-9758-CD6A2892613A}"/>
              </a:ext>
            </a:extLst>
          </p:cNvPr>
          <p:cNvSpPr txBox="1">
            <a:spLocks/>
          </p:cNvSpPr>
          <p:nvPr/>
        </p:nvSpPr>
        <p:spPr>
          <a:xfrm>
            <a:off x="7374468" y="4972791"/>
            <a:ext cx="1905000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Отрыть приложение в </a:t>
            </a:r>
            <a:r>
              <a:rPr lang="en-US" sz="2400" dirty="0" err="1"/>
              <a:t>RuStore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400" dirty="0"/>
              <a:t>Создается </a:t>
            </a:r>
            <a:r>
              <a:rPr lang="ru-RU" sz="2600" b="1" dirty="0"/>
              <a:t>объект </a:t>
            </a:r>
            <a:r>
              <a:rPr lang="en-US" sz="2600" b="1" dirty="0" err="1"/>
              <a:t>gestureDetector</a:t>
            </a:r>
            <a:r>
              <a:rPr lang="en-US" sz="2600" b="1" dirty="0"/>
              <a:t> </a:t>
            </a:r>
            <a:r>
              <a:rPr lang="ru-RU" sz="2400" dirty="0"/>
              <a:t>с использованием текущего контекста и слушателя жестов </a:t>
            </a:r>
            <a:r>
              <a:rPr lang="en-US" sz="2600" b="1" dirty="0" err="1"/>
              <a:t>SwipeGestureListener</a:t>
            </a:r>
            <a:endParaRPr lang="ru-RU" sz="2600" b="1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ru-RU" sz="2600" b="1" dirty="0"/>
              <a:t>Метод </a:t>
            </a:r>
            <a:r>
              <a:rPr lang="en-US" sz="2600" b="1" dirty="0" err="1"/>
              <a:t>onTouchEvent</a:t>
            </a:r>
            <a:r>
              <a:rPr lang="en-US" sz="2600" b="1" dirty="0"/>
              <a:t>()</a:t>
            </a:r>
            <a:r>
              <a:rPr lang="ru-RU" sz="2600" b="1" dirty="0"/>
              <a:t> </a:t>
            </a:r>
            <a:r>
              <a:rPr lang="ru-RU" sz="2400" dirty="0"/>
              <a:t>переопределяет стандартное поведение жестов пользователя и передает объекту </a:t>
            </a:r>
            <a:r>
              <a:rPr lang="ru-RU" sz="2600" b="1" dirty="0"/>
              <a:t>«</a:t>
            </a:r>
            <a:r>
              <a:rPr lang="en-US" sz="2600" b="1" dirty="0" err="1"/>
              <a:t>gestureDetector</a:t>
            </a:r>
            <a:r>
              <a:rPr lang="ru-RU" sz="2600" b="1" dirty="0"/>
              <a:t>»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7671A-E3E7-4DF3-AF8A-16D9F77C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6" y="1357023"/>
            <a:ext cx="543000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923</Words>
  <Application>Microsoft Office PowerPoint</Application>
  <PresentationFormat>Широкоэкранный</PresentationFormat>
  <Paragraphs>180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SamsungOne 800C</vt:lpstr>
      <vt:lpstr>Calibri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Переход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RuStore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131</cp:revision>
  <dcterms:created xsi:type="dcterms:W3CDTF">2020-05-25T08:37:09Z</dcterms:created>
  <dcterms:modified xsi:type="dcterms:W3CDTF">2024-05-29T05:29:21Z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